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7" r:id="rId3"/>
    <p:sldId id="268" r:id="rId4"/>
    <p:sldId id="269" r:id="rId5"/>
    <p:sldId id="273" r:id="rId6"/>
    <p:sldId id="270" r:id="rId7"/>
    <p:sldId id="271" r:id="rId8"/>
    <p:sldId id="274" r:id="rId9"/>
    <p:sldId id="258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8FDD44-F0F0-4928-BEA6-EDD9B7DDDCD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3A6C8FE-50DB-4F54-8E5F-A49C21B853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office\My%20Documents\Physical%20Science%20Videoclips\Classification_of_Matter.as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office\My%20Documents\Physical%20Science%20Videoclips\Mixtures.as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>
              <a:buFont typeface="Arial" charset="0"/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438400"/>
            <a:ext cx="87190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Physical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457200" y="3810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How dissolving happens- in water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5800" y="1143000"/>
            <a:ext cx="6858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Water is a </a:t>
            </a:r>
            <a:r>
              <a:rPr lang="en-US" sz="2400" b="1"/>
              <a:t>polar molecule</a:t>
            </a:r>
            <a:r>
              <a:rPr lang="en-US" sz="2400"/>
              <a:t>, which means that it has a positive area and a negative area to it</a:t>
            </a:r>
          </a:p>
          <a:p>
            <a:pPr>
              <a:spcBef>
                <a:spcPct val="50000"/>
              </a:spcBef>
            </a:pPr>
            <a:r>
              <a:rPr lang="en-US" sz="2400"/>
              <a:t>-Water is also called the </a:t>
            </a:r>
            <a:r>
              <a:rPr lang="en-US" sz="2400" b="1"/>
              <a:t>universal solvent</a:t>
            </a:r>
            <a:r>
              <a:rPr lang="en-US" sz="2400"/>
              <a:t> because it is plentiful and can dissolve </a:t>
            </a:r>
            <a:r>
              <a:rPr lang="en-US" sz="2400" b="1"/>
              <a:t>ionic</a:t>
            </a:r>
            <a:r>
              <a:rPr lang="en-US" sz="2400"/>
              <a:t> and most covalent compounds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429000"/>
            <a:ext cx="41148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429000"/>
            <a:ext cx="3124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04800" y="685800"/>
            <a:ext cx="777240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For dissolving to occur, the positive end of a water molecule attracts to the negative end of the solute, such as sugar</a:t>
            </a:r>
          </a:p>
          <a:p>
            <a:pPr>
              <a:spcBef>
                <a:spcPct val="50000"/>
              </a:spcBef>
            </a:pPr>
            <a:r>
              <a:rPr lang="en-US" sz="2800"/>
              <a:t>The water molecules are always moving so they move around and equally space out the sugar </a:t>
            </a:r>
            <a:r>
              <a:rPr lang="en-US" sz="2400"/>
              <a:t>molecules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4800" y="3505200"/>
            <a:ext cx="8534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Dissolving with non-polar solvents</a:t>
            </a:r>
          </a:p>
          <a:p>
            <a:r>
              <a:rPr lang="en-US" sz="2400" b="1"/>
              <a:t>Ex : oil, gas, paint thinners, acetone</a:t>
            </a:r>
          </a:p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  <p:bldP spid="3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457200" y="990600"/>
            <a:ext cx="8305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Nonpolar </a:t>
            </a:r>
            <a:r>
              <a:rPr lang="en-US" sz="2800"/>
              <a:t>means that the molecule is essentially neutral, and has no areas that are charged, so polar molecules have nothing to hold on to</a:t>
            </a:r>
          </a:p>
          <a:p>
            <a:endParaRPr lang="en-US" sz="2800"/>
          </a:p>
          <a:p>
            <a:r>
              <a:rPr lang="en-US" sz="2800"/>
              <a:t>Non-polar solvents can dissolve the rest of the covalently bonded  molecules </a:t>
            </a:r>
          </a:p>
          <a:p>
            <a:endParaRPr lang="en-US" sz="2800"/>
          </a:p>
          <a:p>
            <a:r>
              <a:rPr lang="en-US" sz="2800"/>
              <a:t>Non-polar solvents and polar solvents don’t mix</a:t>
            </a:r>
          </a:p>
          <a:p>
            <a:r>
              <a:rPr lang="en-US" sz="2800"/>
              <a:t>	</a:t>
            </a:r>
            <a:r>
              <a:rPr lang="en-US" sz="2800" b="1"/>
              <a:t>Like dissolves like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381000" y="457200"/>
            <a:ext cx="716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Increasing the rate of dissolving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85800" y="1371600"/>
            <a:ext cx="8077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Stirring</a:t>
            </a:r>
            <a:r>
              <a:rPr lang="en-US" sz="2400"/>
              <a:t>- increases the rate at which solvent molecules meet up with solute molecules, works best for solids, causes gases to come out of solution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Decrease crystal</a:t>
            </a:r>
            <a:r>
              <a:rPr lang="en-US" sz="2400"/>
              <a:t> </a:t>
            </a:r>
            <a:r>
              <a:rPr lang="en-US" sz="2400" b="1"/>
              <a:t>size</a:t>
            </a:r>
            <a:r>
              <a:rPr lang="en-US" sz="2400"/>
              <a:t>-increases surface area 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Increasing the amount of solvent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Increasing the temperature-</a:t>
            </a:r>
            <a:r>
              <a:rPr lang="en-US" sz="2400"/>
              <a:t> only works for solids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Decreasing the temperature</a:t>
            </a:r>
            <a:r>
              <a:rPr lang="en-US" sz="2400"/>
              <a:t> –only works for gases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8305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B) Solubility Curves</a:t>
            </a:r>
          </a:p>
          <a:p>
            <a:pPr>
              <a:spcBef>
                <a:spcPct val="50000"/>
              </a:spcBef>
            </a:pPr>
            <a:r>
              <a:rPr lang="en-US" sz="2400"/>
              <a:t>	-shows you the amount of a solute that can be dissolved in a particular solvent, typically water, at a particular temperature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66950"/>
            <a:ext cx="68580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28600" y="2286000"/>
            <a:ext cx="1828800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Solids tend to become more soluble as the temperature increases</a:t>
            </a:r>
          </a:p>
          <a:p>
            <a:pPr>
              <a:spcBef>
                <a:spcPct val="50000"/>
              </a:spcBef>
            </a:pPr>
            <a:endParaRPr lang="en-US" b="1"/>
          </a:p>
          <a:p>
            <a:pPr>
              <a:spcBef>
                <a:spcPct val="50000"/>
              </a:spcBef>
            </a:pPr>
            <a:r>
              <a:rPr lang="en-US" b="1"/>
              <a:t>NaCl has leveled off because the solution is saturated and can hold no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 build="p" bldLvl="4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43400" cy="38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91200" y="685800"/>
            <a:ext cx="2667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Solubility of a gas goes down as temperature goes up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541713"/>
            <a:ext cx="4800600" cy="331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5791200" y="228600"/>
            <a:ext cx="3048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Sodium Nitrate at  20C</a:t>
            </a:r>
          </a:p>
          <a:p>
            <a:endParaRPr lang="en-US"/>
          </a:p>
          <a:p>
            <a:r>
              <a:rPr lang="en-US"/>
              <a:t>Calcium Chloride at 0 C</a:t>
            </a:r>
          </a:p>
          <a:p>
            <a:r>
              <a:rPr lang="en-US"/>
              <a:t>Calcium Chloride at 25 C</a:t>
            </a:r>
          </a:p>
          <a:p>
            <a:endParaRPr lang="en-US"/>
          </a:p>
          <a:p>
            <a:r>
              <a:rPr lang="en-US"/>
              <a:t>Which one can dissolve the least at 80 C</a:t>
            </a:r>
          </a:p>
          <a:p>
            <a:endParaRPr lang="en-US"/>
          </a:p>
          <a:p>
            <a:r>
              <a:rPr lang="en-US"/>
              <a:t>Why does NaCl not change very much as temperature changes?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For three minutes, write everything you know about matter.  Please write in complete sentences.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295400" y="304800"/>
            <a:ext cx="6553200" cy="6324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86200" y="2667000"/>
            <a:ext cx="1447800" cy="1371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32004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Matter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305800" cy="6324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Class Prior Knowledge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/>
          <a:lstStyle/>
          <a:p>
            <a:r>
              <a:rPr lang="en-US" dirty="0" smtClean="0"/>
              <a:t>With your group, design a process for separating the dirt and saltwater mixture into water, salt, and dirt.</a:t>
            </a:r>
          </a:p>
          <a:p>
            <a:r>
              <a:rPr lang="en-US" dirty="0" smtClean="0"/>
              <a:t>Once your group’s procedure is approved by Mrs. Fleming, your group can proceed with the process.		</a:t>
            </a:r>
            <a:endParaRPr lang="en-US" dirty="0"/>
          </a:p>
        </p:txBody>
      </p:sp>
      <p:pic>
        <p:nvPicPr>
          <p:cNvPr id="4" name="Picture 3" descr="dirty-wa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2057400"/>
            <a:ext cx="2667000" cy="3893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lassification_of_Matter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0960" y="1219200"/>
            <a:ext cx="681736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3796" indent="-571500">
              <a:buAutoNum type="romanUcPeriod"/>
            </a:pPr>
            <a:r>
              <a:rPr lang="en-US" dirty="0" smtClean="0"/>
              <a:t>Pure Substances</a:t>
            </a:r>
          </a:p>
          <a:p>
            <a:pPr marL="928116" lvl="1" indent="-571500">
              <a:buAutoNum type="alphaUcPeriod"/>
            </a:pPr>
            <a:r>
              <a:rPr lang="en-US" dirty="0" smtClean="0"/>
              <a:t>Elements – 	</a:t>
            </a:r>
          </a:p>
          <a:p>
            <a:pPr marL="1117854" lvl="2" indent="-514350">
              <a:buFont typeface="+mj-lt"/>
              <a:buAutoNum type="alphaLcPeriod"/>
            </a:pPr>
            <a:r>
              <a:rPr lang="en-US" dirty="0" smtClean="0"/>
              <a:t>one type of atom</a:t>
            </a:r>
          </a:p>
          <a:p>
            <a:pPr marL="1117854" lvl="2" indent="-514350">
              <a:buFont typeface="+mj-lt"/>
              <a:buAutoNum type="alphaLcPeriod"/>
            </a:pPr>
            <a:r>
              <a:rPr lang="en-US" dirty="0" smtClean="0"/>
              <a:t>Found on the periodic table</a:t>
            </a:r>
          </a:p>
          <a:p>
            <a:pPr marL="1117854" lvl="2" indent="-514350">
              <a:buFont typeface="+mj-lt"/>
              <a:buAutoNum type="alphaLcPeriod"/>
            </a:pPr>
            <a:r>
              <a:rPr lang="en-US" dirty="0" smtClean="0"/>
              <a:t>Each element symbol starts with a capital letter</a:t>
            </a:r>
          </a:p>
          <a:p>
            <a:pPr marL="870966" lvl="1" indent="-514350">
              <a:buFont typeface="+mj-lt"/>
              <a:buAutoNum type="alphaUcPeriod"/>
            </a:pPr>
            <a:r>
              <a:rPr lang="en-US" dirty="0" smtClean="0"/>
              <a:t>Compounds – </a:t>
            </a:r>
          </a:p>
          <a:p>
            <a:pPr marL="1117854" lvl="2" indent="-514350">
              <a:buFont typeface="+mj-lt"/>
              <a:buAutoNum type="alphaLcPeriod"/>
            </a:pPr>
            <a:r>
              <a:rPr lang="en-US" dirty="0" smtClean="0"/>
              <a:t>Two or more different types of elements chemically bonded together</a:t>
            </a:r>
          </a:p>
          <a:p>
            <a:pPr marL="1117854" lvl="2" indent="-514350">
              <a:buFont typeface="+mj-lt"/>
              <a:buAutoNum type="alphaLcPeriod"/>
            </a:pPr>
            <a:r>
              <a:rPr lang="en-US" dirty="0" smtClean="0"/>
              <a:t>Can be broken apart by chemical means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Matter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II.	Mixtures</a:t>
            </a:r>
          </a:p>
          <a:p>
            <a:pPr marL="916686" lvl="1" indent="-514350">
              <a:buFont typeface="+mj-lt"/>
              <a:buAutoNum type="alphaUcPeriod"/>
            </a:pPr>
            <a:r>
              <a:rPr lang="en-US" dirty="0" err="1" smtClean="0"/>
              <a:t>Homogenenous</a:t>
            </a:r>
            <a:endParaRPr lang="en-US" dirty="0" smtClean="0"/>
          </a:p>
          <a:p>
            <a:pPr marL="1115568" lvl="2" indent="-457200">
              <a:buFont typeface="+mj-lt"/>
              <a:buAutoNum type="alphaLcPeriod"/>
            </a:pPr>
            <a:r>
              <a:rPr lang="en-US" dirty="0" smtClean="0"/>
              <a:t>Solutions</a:t>
            </a:r>
          </a:p>
          <a:p>
            <a:pPr marL="1115568" lvl="2" indent="-457200">
              <a:buFont typeface="+mj-lt"/>
              <a:buAutoNum type="alphaLcPeriod"/>
            </a:pPr>
            <a:r>
              <a:rPr lang="en-US" dirty="0" smtClean="0"/>
              <a:t>Colloids</a:t>
            </a:r>
            <a:endParaRPr lang="en-US" dirty="0" smtClean="0"/>
          </a:p>
          <a:p>
            <a:pPr marL="916686" lvl="1" indent="-514350">
              <a:buFont typeface="+mj-lt"/>
              <a:buAutoNum type="alphaUcPeriod"/>
            </a:pPr>
            <a:r>
              <a:rPr lang="en-US" dirty="0" smtClean="0"/>
              <a:t>Heterogeneous</a:t>
            </a:r>
          </a:p>
          <a:p>
            <a:pPr marL="1115568" lvl="2" indent="-457200">
              <a:buFont typeface="+mj-lt"/>
              <a:buAutoNum type="alphaLcPeriod"/>
            </a:pPr>
            <a:r>
              <a:rPr lang="en-US" smtClean="0"/>
              <a:t>Suspensions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Mixtures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876800" y="2590800"/>
            <a:ext cx="402336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7" name="Group 47"/>
          <p:cNvGraphicFramePr>
            <a:graphicFrameLocks noGrp="1"/>
          </p:cNvGraphicFramePr>
          <p:nvPr/>
        </p:nvGraphicFramePr>
        <p:xfrm>
          <a:off x="0" y="588066"/>
          <a:ext cx="9144000" cy="6073211"/>
        </p:xfrm>
        <a:graphic>
          <a:graphicData uri="http://schemas.openxmlformats.org/drawingml/2006/table">
            <a:tbl>
              <a:tblPr/>
              <a:tblGrid>
                <a:gridCol w="1295400"/>
                <a:gridCol w="2438400"/>
                <a:gridCol w="2438400"/>
                <a:gridCol w="2971800"/>
              </a:tblGrid>
              <a:tr h="6050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Solid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50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Oxygen and other gases into Nitrogen (Air)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Water Vapor in air (humidity)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The odor of a solid material—molecules of that solid are dissolved into the air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60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Liquid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Carbon dioxide in water (carbonated water)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Ethanol in water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Petroleum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Sucrose in water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Salt in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3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Solid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Palladium metals soaks up hydrogen like a sponge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1cm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can hold 900cm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of 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Water in Activated Charcoal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Metallic alloys are mixtures of different 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19200" y="0"/>
            <a:ext cx="3534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States of Matter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4F6228"/>
                </a:solidFill>
                <a:latin typeface="Verdana" pitchFamily="34" charset="0"/>
              </a:rPr>
              <a:t>Solutions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24350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Solution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is a mixture of two or more substances mixed together so that the mixture appears to be the same throughout-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homogeneous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Solutions are mixed at the molecular level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Solvent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- is the component of the mixture that is doing the dissolving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Solute-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 is the component that is being dissolved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If the material is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covalently bonded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, like sugar, it dissolves as an entire molecule, -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its stays together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If the materials is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ionically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 bonded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, like salt, it dissolves by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breaking down into ions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 which have a 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302</TotalTime>
  <Words>528</Words>
  <Application>Microsoft Office PowerPoint</Application>
  <PresentationFormat>On-screen Show (4:3)</PresentationFormat>
  <Paragraphs>84</Paragraphs>
  <Slides>16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Slide 1</vt:lpstr>
      <vt:lpstr>Writing Prompt</vt:lpstr>
      <vt:lpstr>Slide 3</vt:lpstr>
      <vt:lpstr>Experimental Design</vt:lpstr>
      <vt:lpstr>Slide 5</vt:lpstr>
      <vt:lpstr>Types of Matter</vt:lpstr>
      <vt:lpstr>Types of Matter Cont.</vt:lpstr>
      <vt:lpstr>Slide 8</vt:lpstr>
      <vt:lpstr>Solutions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</dc:creator>
  <cp:lastModifiedBy>Administrative Services</cp:lastModifiedBy>
  <cp:revision>27</cp:revision>
  <dcterms:created xsi:type="dcterms:W3CDTF">2011-08-29T02:58:10Z</dcterms:created>
  <dcterms:modified xsi:type="dcterms:W3CDTF">2011-08-30T18:57:27Z</dcterms:modified>
</cp:coreProperties>
</file>